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5961-65B6-40F8-A5E6-DB43AAD7F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06642F-C6DC-4E00-860B-136FF7902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A1833-848E-4CC5-8396-46868C45F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90BE5-4ADB-4464-8E21-37DFD8D9C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DF7E2-BAEE-4AD4-87CC-E9D4ED9DF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9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E231C-6C60-4411-A145-10B65EAB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E40D2-3C0B-4AAC-9965-495854FD9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7C306-D062-4410-BD1F-A8EC09D3B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18707-C819-4F12-87FD-40DC1C6CA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50DC5-7FAB-42DE-8F18-05D3FA592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1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28F9FC-A0CF-456D-A2F4-44E488B672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0A5ECE-2DB3-4D10-BFF0-1CE5E59A9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4AB81-E357-4F03-9D13-27589D7EE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E8084-B4B5-4E0E-BC77-4AEF7EACC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0EA5B-0A87-4FE0-B92E-4774DCC2C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5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5E45E-3768-4572-AEA7-19E2DA66A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C257C-78A2-49E6-A9E8-08ACDCB85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381F0-7405-4AF4-964F-D68B00DF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0126C-4268-4130-A8FF-139B7B474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4FCB3-9166-4F4D-B735-897B7AB5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6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C2991-A459-4E90-9420-607D07C23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EB09D-C9F9-4A1F-9AB0-5CA74F1A6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A92A2-CDD9-4943-88E1-66B65AC35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8EC7A-E4DE-4C11-A933-30335D2E5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40F9B-CDC3-4592-A663-B1585A7B7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91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C655F-4F21-48A7-9317-4C28F81D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4A131-DD50-4D52-AD8E-B80D6751D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81750-419B-4F2B-8108-94859AD58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613878-7355-4517-A25F-3C63BF8A4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919D4-39AB-4DB8-ACA1-8BFAD5B46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9582F3-FBB5-43CA-B5CD-5D84DBA7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6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4D03F-407C-49C2-AC85-435F26DFF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02A52-F562-490F-BD78-D8EB01ACE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3B1DB9-D727-42C3-B93A-76C4FE520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F9349-2C12-4D74-B784-2B694E0374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71C197-8414-455C-9B60-397C36BBE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9E4D3C-1CAE-4948-8925-8DEDDC389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57BEC-145F-4108-9A09-734869717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F08B12-D3AB-47AB-8190-008E9A70C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7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81250-425B-438E-AA3F-25D78983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784FE-75AB-433F-A7A3-56CFC7E4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F901F-E103-4DA5-B847-2AA3B3A05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0601C-F732-4E69-AA21-CF78685B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9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DF645B-69C1-4A5B-A495-93F14B2CF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EA2F91-24F2-44E4-8756-6379F57A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E4139-4882-4BE8-8381-9223A946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89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B0C8C-AB73-433B-ABCF-4EFFC935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BF818-45B8-4CAE-8FD5-E7A8A6E62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52BBC-D78F-4815-8688-7E9F28CE2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B9062-164E-4090-B947-067C99E6B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DEB3FE-4836-4015-98B1-38F2EEAE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787EF-ADBB-4D5D-9848-4E646403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3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A713D-450D-42C9-89E6-EFD9E5A51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D6E6E5-9B0E-495C-8039-AD244EF05E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2D8F5-2B2E-46A7-8CD9-E642BAABB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110C1-FA80-41C6-B3BE-E12EF4B7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49DA7-A98D-49A6-97A6-4185C77CD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F2D58-C635-4259-A311-695E5E45B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39C8BE-A6A5-4D93-B3B6-74D35CA13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7C8CE-CF5C-437B-9CB6-269248042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351DF-7EA6-4407-921B-57F09527E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BEE5A-AE61-4287-9C9A-232472CAD023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BC318-55DA-40BD-8687-D7B9513CC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FFADD-BF38-4031-BB72-680D99279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386E2-40EA-4354-B790-ACECA69D7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0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080F7-6E10-4B84-B2E7-89E3D28D72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79942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eRD3/eRD6 R&amp;D Plan for BNL and Yale for FY19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A89F4A-6DB3-4630-A959-F726D5ECD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8575"/>
            <a:ext cx="9144000" cy="1731396"/>
          </a:xfrm>
        </p:spPr>
        <p:txBody>
          <a:bodyPr>
            <a:normAutofit/>
          </a:bodyPr>
          <a:lstStyle/>
          <a:p>
            <a:r>
              <a:rPr lang="en-US" dirty="0" err="1"/>
              <a:t>B.Azmoun</a:t>
            </a:r>
            <a:r>
              <a:rPr lang="en-US" dirty="0"/>
              <a:t>, </a:t>
            </a:r>
            <a:r>
              <a:rPr lang="en-US" dirty="0" err="1"/>
              <a:t>A.Kiselev</a:t>
            </a:r>
            <a:r>
              <a:rPr lang="en-US" dirty="0"/>
              <a:t>, </a:t>
            </a:r>
            <a:r>
              <a:rPr lang="en-US" dirty="0" err="1"/>
              <a:t>M.Purschke</a:t>
            </a:r>
            <a:r>
              <a:rPr lang="en-US" dirty="0"/>
              <a:t>, </a:t>
            </a:r>
            <a:r>
              <a:rPr lang="en-US" dirty="0" err="1"/>
              <a:t>C.Woody</a:t>
            </a:r>
            <a:r>
              <a:rPr lang="en-US" dirty="0"/>
              <a:t> (BNL)</a:t>
            </a:r>
          </a:p>
          <a:p>
            <a:r>
              <a:rPr lang="en-US" dirty="0"/>
              <a:t>R. </a:t>
            </a:r>
            <a:r>
              <a:rPr lang="en-US" dirty="0" err="1"/>
              <a:t>Majka</a:t>
            </a:r>
            <a:r>
              <a:rPr lang="en-US" dirty="0"/>
              <a:t> and N. Smirnov (Yale)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1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11118C0-2A7E-4538-B619-7C883C4E3AB5}"/>
              </a:ext>
            </a:extLst>
          </p:cNvPr>
          <p:cNvSpPr txBox="1">
            <a:spLocks/>
          </p:cNvSpPr>
          <p:nvPr/>
        </p:nvSpPr>
        <p:spPr>
          <a:xfrm>
            <a:off x="576944" y="1576119"/>
            <a:ext cx="10831286" cy="46505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/>
          </a:p>
          <a:p>
            <a:pPr lvl="1"/>
            <a:r>
              <a:rPr lang="en-US" dirty="0"/>
              <a:t>Utilize our small TPC prototype that was redesigned and rebuilt from our  TPC/Cherenkov prototype (uses same field cage &amp; drift volume with a new, smaller and more compact enclosure that allows easy exchange of readout detector).</a:t>
            </a:r>
          </a:p>
          <a:p>
            <a:pPr lvl="1"/>
            <a:r>
              <a:rPr lang="en-US" dirty="0"/>
              <a:t>Test with Multistage GEM, </a:t>
            </a:r>
            <a:r>
              <a:rPr lang="en-US" dirty="0" err="1"/>
              <a:t>uMegas</a:t>
            </a:r>
            <a:r>
              <a:rPr lang="en-US" dirty="0"/>
              <a:t>, Hybrid </a:t>
            </a:r>
            <a:r>
              <a:rPr lang="en-US" dirty="0" err="1"/>
              <a:t>GEM+uMegas</a:t>
            </a:r>
            <a:r>
              <a:rPr lang="en-US" dirty="0"/>
              <a:t> and </a:t>
            </a:r>
            <a:r>
              <a:rPr lang="en-US" dirty="0" err="1"/>
              <a:t>uRWELL</a:t>
            </a:r>
            <a:r>
              <a:rPr lang="en-US" dirty="0"/>
              <a:t> readout.</a:t>
            </a:r>
          </a:p>
          <a:p>
            <a:pPr lvl="1"/>
            <a:r>
              <a:rPr lang="en-US" dirty="0"/>
              <a:t>Investigate various types of readout boards (including zigzags and other patterns) and different gases to optimize readout with each type of gain structure.</a:t>
            </a:r>
          </a:p>
          <a:p>
            <a:pPr lvl="1"/>
            <a:r>
              <a:rPr lang="en-US" dirty="0"/>
              <a:t>Carry out simulation studies for various readout patterns and gas combinations. </a:t>
            </a:r>
          </a:p>
          <a:p>
            <a:pPr lvl="1"/>
            <a:r>
              <a:rPr lang="en-US" dirty="0"/>
              <a:t>Read out using SAMPA readout electronics currently being developed for </a:t>
            </a:r>
            <a:r>
              <a:rPr lang="en-US" dirty="0" err="1"/>
              <a:t>sPHENIX</a:t>
            </a:r>
            <a:r>
              <a:rPr lang="en-US" dirty="0"/>
              <a:t> and/or DREAM electronics.  Can also read out up to 128 </a:t>
            </a:r>
            <a:r>
              <a:rPr lang="en-US" dirty="0" err="1"/>
              <a:t>ch</a:t>
            </a:r>
            <a:r>
              <a:rPr lang="en-US" dirty="0"/>
              <a:t>  over limited drift range using our high resolution V1742 DRS system.</a:t>
            </a:r>
          </a:p>
          <a:p>
            <a:pPr lvl="1"/>
            <a:r>
              <a:rPr lang="en-US" dirty="0"/>
              <a:t>Measure spatial resolution and track resolution in a TPC operating mode using cosmic ray telescope in the lab and then in the test beam.</a:t>
            </a:r>
          </a:p>
          <a:p>
            <a:pPr lvl="1"/>
            <a:r>
              <a:rPr lang="en-US" dirty="0"/>
              <a:t>Can also study laser calibration of TPC drift region using our UV laser.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BA1A945-DEF9-4DC4-A1E5-2B02B849088E}"/>
              </a:ext>
            </a:extLst>
          </p:cNvPr>
          <p:cNvSpPr txBox="1">
            <a:spLocks/>
          </p:cNvSpPr>
          <p:nvPr/>
        </p:nvSpPr>
        <p:spPr>
          <a:xfrm>
            <a:off x="1741712" y="426852"/>
            <a:ext cx="8131632" cy="1051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Investigate various forms of TPC readout in order to optimize operation at EIC </a:t>
            </a:r>
          </a:p>
        </p:txBody>
      </p:sp>
    </p:spTree>
    <p:extLst>
      <p:ext uri="{BB962C8B-B14F-4D97-AF65-F5344CB8AC3E}">
        <p14:creationId xmlns:p14="http://schemas.microsoft.com/office/powerpoint/2010/main" val="230946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31AFF65-EC52-438E-88E4-BFF276AA0FC8}"/>
              </a:ext>
            </a:extLst>
          </p:cNvPr>
          <p:cNvSpPr txBox="1"/>
          <p:nvPr/>
        </p:nvSpPr>
        <p:spPr>
          <a:xfrm>
            <a:off x="4085920" y="633680"/>
            <a:ext cx="3294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Proposed Budget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AB1A162-5209-4BF8-BDDB-31A42FEA15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05788"/>
              </p:ext>
            </p:extLst>
          </p:nvPr>
        </p:nvGraphicFramePr>
        <p:xfrm>
          <a:off x="2301477" y="1883229"/>
          <a:ext cx="6863442" cy="2492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Worksheet" r:id="rId3" imgW="4933943" imgH="1533667" progId="Excel.Sheet.12">
                  <p:embed/>
                </p:oleObj>
              </mc:Choice>
              <mc:Fallback>
                <p:oleObj name="Worksheet" r:id="rId3" imgW="4933943" imgH="15336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01477" y="1883229"/>
                        <a:ext cx="6863442" cy="24928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117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5A798-A594-4150-9380-E95AEF08C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4" y="2711985"/>
            <a:ext cx="10689771" cy="2915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Study </a:t>
            </a:r>
            <a:r>
              <a:rPr lang="en-US" dirty="0" err="1"/>
              <a:t>uRWELLs</a:t>
            </a:r>
            <a:r>
              <a:rPr lang="en-US" dirty="0"/>
              <a:t> with zigzag readout, including laser etched PCBs</a:t>
            </a:r>
          </a:p>
          <a:p>
            <a:pPr marL="0" indent="0">
              <a:buNone/>
            </a:pPr>
            <a:endParaRPr lang="en-US" sz="800" dirty="0"/>
          </a:p>
          <a:p>
            <a:pPr lvl="1"/>
            <a:r>
              <a:rPr lang="en-US" dirty="0"/>
              <a:t>Send one or more of our PCBs to CERN to have </a:t>
            </a:r>
            <a:r>
              <a:rPr lang="en-US" dirty="0" err="1"/>
              <a:t>uRWELL</a:t>
            </a:r>
            <a:r>
              <a:rPr lang="en-US" dirty="0"/>
              <a:t> structure added onto it</a:t>
            </a:r>
          </a:p>
          <a:p>
            <a:pPr lvl="1"/>
            <a:r>
              <a:rPr lang="en-US" dirty="0"/>
              <a:t>Test with our X-ray scanner and cosmic ray telescope</a:t>
            </a:r>
          </a:p>
          <a:p>
            <a:pPr lvl="1"/>
            <a:r>
              <a:rPr lang="en-US" dirty="0"/>
              <a:t>Other collaborators are welcome to use these as well if they provide the manpower</a:t>
            </a:r>
          </a:p>
          <a:p>
            <a:pPr lvl="1"/>
            <a:r>
              <a:rPr lang="en-US" dirty="0"/>
              <a:t>We will not request any new funds from EIC R&amp;D for this activity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1AFF65-EC52-438E-88E4-BFF276AA0FC8}"/>
              </a:ext>
            </a:extLst>
          </p:cNvPr>
          <p:cNvSpPr txBox="1"/>
          <p:nvPr/>
        </p:nvSpPr>
        <p:spPr>
          <a:xfrm>
            <a:off x="2329543" y="753423"/>
            <a:ext cx="68073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Additional R&amp;D on </a:t>
            </a:r>
            <a:r>
              <a:rPr lang="en-US" sz="4000" dirty="0" err="1"/>
              <a:t>uRWELLs</a:t>
            </a:r>
            <a:endParaRPr lang="en-US" sz="4000" dirty="0"/>
          </a:p>
          <a:p>
            <a:pPr algn="ctr"/>
            <a:endParaRPr lang="en-US" sz="1200" dirty="0"/>
          </a:p>
          <a:p>
            <a:pPr algn="ctr"/>
            <a:r>
              <a:rPr lang="en-US" sz="3200" dirty="0"/>
              <a:t>In collaboration with UVA, FIT &amp; Temple</a:t>
            </a:r>
          </a:p>
        </p:txBody>
      </p:sp>
    </p:spTree>
    <p:extLst>
      <p:ext uri="{BB962C8B-B14F-4D97-AF65-F5344CB8AC3E}">
        <p14:creationId xmlns:p14="http://schemas.microsoft.com/office/powerpoint/2010/main" val="321262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304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Worksheet</vt:lpstr>
      <vt:lpstr>eRD3/eRD6 R&amp;D Plan for BNL and Yale for FY19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BNL eRD3/eRD6 R&amp;D Plan for FY19</dc:title>
  <dc:creator>Craig</dc:creator>
  <cp:lastModifiedBy>Kondo Gnanvo</cp:lastModifiedBy>
  <cp:revision>32</cp:revision>
  <dcterms:created xsi:type="dcterms:W3CDTF">2018-06-04T15:03:45Z</dcterms:created>
  <dcterms:modified xsi:type="dcterms:W3CDTF">2018-06-07T15:41:11Z</dcterms:modified>
</cp:coreProperties>
</file>